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71" r:id="rId4"/>
    <p:sldId id="259" r:id="rId5"/>
    <p:sldId id="260" r:id="rId6"/>
    <p:sldId id="261" r:id="rId7"/>
    <p:sldId id="263" r:id="rId8"/>
    <p:sldId id="265" r:id="rId9"/>
    <p:sldId id="267" r:id="rId10"/>
    <p:sldId id="262" r:id="rId11"/>
    <p:sldId id="266" r:id="rId12"/>
    <p:sldId id="268" r:id="rId13"/>
    <p:sldId id="269"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68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912749-2ACF-4CB7-9A6E-74F0BD09776F}" type="datetimeFigureOut">
              <a:rPr lang="ru-RU" smtClean="0"/>
              <a:pPr/>
              <a:t>пт 31.01.25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21FDD-FBEA-4FD5-8B90-6C1B4C25E92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4021FDD-FBEA-4FD5-8B90-6C1B4C25E92D}" type="slidenum">
              <a:rPr lang="ru-RU" smtClean="0"/>
              <a:pPr/>
              <a:t>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пт 31.01.25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пт 31.01.25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пт 31.01.25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пт 31.01.25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пт 31.01.25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пт 31.01.25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пт 31.01.25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пт 31.01.25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пт 31.01.25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пт 31.01.25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пт 31.01.25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пт 31.01.25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7.wav"/><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8.wav"/><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6.wav"/><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цена-вектора-с-красными-занавесами-43881880.jpg"/>
          <p:cNvPicPr>
            <a:picLocks noChangeAspect="1"/>
          </p:cNvPicPr>
          <p:nvPr/>
        </p:nvPicPr>
        <p:blipFill>
          <a:blip r:embed="rId2" cstate="print"/>
          <a:stretch>
            <a:fillRect/>
          </a:stretch>
        </p:blipFill>
        <p:spPr>
          <a:xfrm>
            <a:off x="0" y="-10732"/>
            <a:ext cx="9144000" cy="6868732"/>
          </a:xfrm>
          <a:prstGeom prst="rect">
            <a:avLst/>
          </a:prstGeom>
        </p:spPr>
      </p:pic>
      <p:pic>
        <p:nvPicPr>
          <p:cNvPr id="4" name="Рисунок 3" descr="unnamed.jpg"/>
          <p:cNvPicPr>
            <a:picLocks noChangeAspect="1"/>
          </p:cNvPicPr>
          <p:nvPr/>
        </p:nvPicPr>
        <p:blipFill>
          <a:blip r:embed="rId3" cstate="print"/>
          <a:stretch>
            <a:fillRect/>
          </a:stretch>
        </p:blipFill>
        <p:spPr>
          <a:xfrm>
            <a:off x="179512" y="1124744"/>
            <a:ext cx="4104456" cy="5381106"/>
          </a:xfrm>
          <a:prstGeom prst="ellipse">
            <a:avLst/>
          </a:prstGeom>
          <a:effectLst>
            <a:softEdge rad="127000"/>
          </a:effectLst>
        </p:spPr>
      </p:pic>
      <p:sp>
        <p:nvSpPr>
          <p:cNvPr id="5" name="Прямоугольник 4"/>
          <p:cNvSpPr/>
          <p:nvPr/>
        </p:nvSpPr>
        <p:spPr>
          <a:xfrm>
            <a:off x="4283968" y="3501008"/>
            <a:ext cx="4392488" cy="1446550"/>
          </a:xfrm>
          <a:prstGeom prst="rect">
            <a:avLst/>
          </a:prstGeom>
          <a:noFill/>
        </p:spPr>
        <p:txBody>
          <a:bodyPr wrap="square" lIns="91440" tIns="45720" rIns="91440" bIns="45720">
            <a:spAutoFit/>
          </a:bodyPr>
          <a:lstStyle/>
          <a:p>
            <a:pPr algn="ctr"/>
            <a:r>
              <a:rPr lang="ru-RU"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«Симфоническая </a:t>
            </a:r>
          </a:p>
          <a:p>
            <a:pPr algn="ctr"/>
            <a:r>
              <a:rPr lang="ru-RU"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сказка»</a:t>
            </a:r>
            <a:endParaRPr lang="ru-RU"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endParaRPr>
          </a:p>
        </p:txBody>
      </p:sp>
      <p:sp>
        <p:nvSpPr>
          <p:cNvPr id="6" name="Прямоугольник 5"/>
          <p:cNvSpPr/>
          <p:nvPr/>
        </p:nvSpPr>
        <p:spPr>
          <a:xfrm>
            <a:off x="1691680" y="0"/>
            <a:ext cx="6030416" cy="1200329"/>
          </a:xfrm>
          <a:prstGeom prst="rect">
            <a:avLst/>
          </a:prstGeom>
        </p:spPr>
        <p:txBody>
          <a:bodyPr wrap="square">
            <a:spAutoFit/>
          </a:bodyPr>
          <a:lstStyle/>
          <a:p>
            <a:pPr algn="ctr"/>
            <a:r>
              <a:rPr lang="ru-RU" sz="1200" b="1" dirty="0" smtClean="0">
                <a:solidFill>
                  <a:schemeClr val="bg1"/>
                </a:solidFill>
                <a:latin typeface="Times New Roman" pitchFamily="18" charset="0"/>
                <a:cs typeface="Times New Roman" pitchFamily="18" charset="0"/>
              </a:rPr>
              <a:t>муниципальное  автономное  дошкольное образовательное учреждение </a:t>
            </a:r>
            <a:br>
              <a:rPr lang="ru-RU" sz="1200" b="1" dirty="0" smtClean="0">
                <a:solidFill>
                  <a:schemeClr val="bg1"/>
                </a:solidFill>
                <a:latin typeface="Times New Roman" pitchFamily="18" charset="0"/>
                <a:cs typeface="Times New Roman" pitchFamily="18" charset="0"/>
              </a:rPr>
            </a:br>
            <a:r>
              <a:rPr lang="ru-RU" sz="1200" b="1" dirty="0" smtClean="0">
                <a:solidFill>
                  <a:schemeClr val="bg1"/>
                </a:solidFill>
                <a:latin typeface="Times New Roman" pitchFamily="18" charset="0"/>
                <a:cs typeface="Times New Roman" pitchFamily="18" charset="0"/>
              </a:rPr>
              <a:t>«Центр развития ребенка - детский сад № 50 городского округа Самара</a:t>
            </a:r>
            <a:br>
              <a:rPr lang="ru-RU" sz="1200" b="1" dirty="0" smtClean="0">
                <a:solidFill>
                  <a:schemeClr val="bg1"/>
                </a:solidFill>
                <a:latin typeface="Times New Roman" pitchFamily="18" charset="0"/>
                <a:cs typeface="Times New Roman" pitchFamily="18" charset="0"/>
              </a:rPr>
            </a:br>
            <a:r>
              <a:rPr lang="ru-RU" sz="1200" b="1" dirty="0" smtClean="0">
                <a:solidFill>
                  <a:schemeClr val="bg1"/>
                </a:solidFill>
                <a:latin typeface="Times New Roman" pitchFamily="18" charset="0"/>
                <a:cs typeface="Times New Roman" pitchFamily="18" charset="0"/>
              </a:rPr>
              <a:t>(МАДОУ «Детский сад № 50» г.о.Самара)</a:t>
            </a:r>
            <a:br>
              <a:rPr lang="ru-RU" sz="1200" b="1" dirty="0" smtClean="0">
                <a:solidFill>
                  <a:schemeClr val="bg1"/>
                </a:solidFill>
                <a:latin typeface="Times New Roman" pitchFamily="18" charset="0"/>
                <a:cs typeface="Times New Roman" pitchFamily="18" charset="0"/>
              </a:rPr>
            </a:br>
            <a:r>
              <a:rPr lang="ru-RU" sz="1200" b="1" dirty="0" smtClean="0">
                <a:solidFill>
                  <a:schemeClr val="bg1"/>
                </a:solidFill>
                <a:latin typeface="Times New Roman" pitchFamily="18" charset="0"/>
                <a:cs typeface="Times New Roman" pitchFamily="18" charset="0"/>
              </a:rPr>
              <a:t>Ленинская,82  ул., г. Самара, Самарская обл., 443020</a:t>
            </a:r>
            <a:br>
              <a:rPr lang="ru-RU" sz="1200" b="1" dirty="0" smtClean="0">
                <a:solidFill>
                  <a:schemeClr val="bg1"/>
                </a:solidFill>
                <a:latin typeface="Times New Roman" pitchFamily="18" charset="0"/>
                <a:cs typeface="Times New Roman" pitchFamily="18" charset="0"/>
              </a:rPr>
            </a:br>
            <a:r>
              <a:rPr lang="ru-RU" sz="1200" b="1" dirty="0" smtClean="0">
                <a:solidFill>
                  <a:schemeClr val="bg1"/>
                </a:solidFill>
                <a:latin typeface="Times New Roman" pitchFamily="18" charset="0"/>
                <a:cs typeface="Times New Roman" pitchFamily="18" charset="0"/>
              </a:rPr>
              <a:t>тел.: 332-38-32; 333-71-36, </a:t>
            </a:r>
            <a:r>
              <a:rPr lang="en-US" sz="1200" b="1" dirty="0" smtClean="0">
                <a:solidFill>
                  <a:schemeClr val="bg1"/>
                </a:solidFill>
                <a:latin typeface="Times New Roman" pitchFamily="18" charset="0"/>
                <a:cs typeface="Times New Roman" pitchFamily="18" charset="0"/>
              </a:rPr>
              <a:t>e</a:t>
            </a:r>
            <a:r>
              <a:rPr lang="ru-RU" sz="1200" b="1" dirty="0" smtClean="0">
                <a:solidFill>
                  <a:schemeClr val="bg1"/>
                </a:solidFill>
                <a:latin typeface="Times New Roman" pitchFamily="18" charset="0"/>
                <a:cs typeface="Times New Roman" pitchFamily="18" charset="0"/>
              </a:rPr>
              <a:t>-</a:t>
            </a:r>
            <a:r>
              <a:rPr lang="en-US" sz="1200" b="1" dirty="0" smtClean="0">
                <a:solidFill>
                  <a:schemeClr val="bg1"/>
                </a:solidFill>
                <a:latin typeface="Times New Roman" pitchFamily="18" charset="0"/>
                <a:cs typeface="Times New Roman" pitchFamily="18" charset="0"/>
              </a:rPr>
              <a:t>mail</a:t>
            </a:r>
            <a:r>
              <a:rPr lang="ru-RU" sz="1200" b="1" dirty="0" smtClean="0">
                <a:solidFill>
                  <a:schemeClr val="bg1"/>
                </a:solidFill>
                <a:latin typeface="Times New Roman" pitchFamily="18" charset="0"/>
                <a:cs typeface="Times New Roman" pitchFamily="18" charset="0"/>
              </a:rPr>
              <a:t>: </a:t>
            </a:r>
            <a:r>
              <a:rPr lang="en-US" sz="1200" b="1" dirty="0" smtClean="0">
                <a:solidFill>
                  <a:schemeClr val="bg1"/>
                </a:solidFill>
              </a:rPr>
              <a:t>sdo.ds50@63edu.ru</a:t>
            </a:r>
            <a:r>
              <a:rPr lang="ru-RU" sz="1200" b="1" dirty="0" smtClean="0">
                <a:solidFill>
                  <a:schemeClr val="bg1"/>
                </a:solidFill>
                <a:latin typeface="Times New Roman" pitchFamily="18" charset="0"/>
                <a:cs typeface="Times New Roman" pitchFamily="18" charset="0"/>
              </a:rPr>
              <a:t>, сайт: </a:t>
            </a:r>
            <a:r>
              <a:rPr lang="en-US" sz="1200" b="1" u="sng" dirty="0" smtClean="0">
                <a:solidFill>
                  <a:schemeClr val="bg1"/>
                </a:solidFill>
                <a:latin typeface="Times New Roman" pitchFamily="18" charset="0"/>
                <a:cs typeface="Times New Roman" pitchFamily="18" charset="0"/>
              </a:rPr>
              <a:t>http://sad-50.ru/ </a:t>
            </a:r>
            <a:r>
              <a:rPr lang="ru-RU" sz="1200" b="1" dirty="0" smtClean="0">
                <a:solidFill>
                  <a:schemeClr val="bg1"/>
                </a:solidFill>
                <a:latin typeface="Times New Roman" pitchFamily="18" charset="0"/>
                <a:cs typeface="Times New Roman" pitchFamily="18" charset="0"/>
              </a:rPr>
              <a:t/>
            </a:r>
            <a:br>
              <a:rPr lang="ru-RU" sz="1200" b="1" dirty="0" smtClean="0">
                <a:solidFill>
                  <a:schemeClr val="bg1"/>
                </a:solidFill>
                <a:latin typeface="Times New Roman" pitchFamily="18" charset="0"/>
                <a:cs typeface="Times New Roman" pitchFamily="18" charset="0"/>
              </a:rPr>
            </a:br>
            <a:r>
              <a:rPr lang="ru-RU" sz="1200" b="1" dirty="0" smtClean="0">
                <a:solidFill>
                  <a:schemeClr val="bg1"/>
                </a:solidFill>
                <a:latin typeface="Times New Roman" pitchFamily="18" charset="0"/>
                <a:cs typeface="Times New Roman" pitchFamily="18" charset="0"/>
              </a:rPr>
              <a:t>ОКПО 39959517  ОГРН 1026301423268  ИНН  6317031312  КПП 631701001</a:t>
            </a:r>
            <a:endParaRPr lang="ru-RU" sz="1200" b="1" dirty="0">
              <a:solidFill>
                <a:schemeClr val="bg1"/>
              </a:solidFill>
              <a:latin typeface="Times New Roman" pitchFamily="18" charset="0"/>
              <a:cs typeface="Times New Roman" pitchFamily="18" charset="0"/>
            </a:endParaRPr>
          </a:p>
        </p:txBody>
      </p:sp>
      <p:sp>
        <p:nvSpPr>
          <p:cNvPr id="7" name="Прямоугольник 6"/>
          <p:cNvSpPr/>
          <p:nvPr/>
        </p:nvSpPr>
        <p:spPr>
          <a:xfrm>
            <a:off x="4932040" y="1700808"/>
            <a:ext cx="3384376" cy="1446550"/>
          </a:xfrm>
          <a:prstGeom prst="rect">
            <a:avLst/>
          </a:prstGeom>
        </p:spPr>
        <p:txBody>
          <a:bodyPr wrap="square">
            <a:spAutoFit/>
          </a:bodyPr>
          <a:lstStyle/>
          <a:p>
            <a:pPr algn="ct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С.С.Прокофьев</a:t>
            </a:r>
            <a:r>
              <a:rPr lang="ru-RU"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 </a:t>
            </a:r>
          </a:p>
          <a:p>
            <a:pPr algn="ctr"/>
            <a:r>
              <a:rPr lang="ru-RU"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«Петя и волк»</a:t>
            </a:r>
            <a:endParaRPr lang="ru-RU" sz="4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цена-вектора-с-красными-занавесами-43881880.jpg"/>
          <p:cNvPicPr>
            <a:picLocks noChangeAspect="1"/>
          </p:cNvPicPr>
          <p:nvPr/>
        </p:nvPicPr>
        <p:blipFill>
          <a:blip r:embed="rId3" cstate="print"/>
          <a:stretch>
            <a:fillRect/>
          </a:stretch>
        </p:blipFill>
        <p:spPr>
          <a:xfrm>
            <a:off x="0" y="-5366"/>
            <a:ext cx="9136856" cy="6863366"/>
          </a:xfrm>
          <a:prstGeom prst="rect">
            <a:avLst/>
          </a:prstGeom>
        </p:spPr>
      </p:pic>
      <p:sp>
        <p:nvSpPr>
          <p:cNvPr id="4" name="Прямоугольник 3"/>
          <p:cNvSpPr/>
          <p:nvPr/>
        </p:nvSpPr>
        <p:spPr>
          <a:xfrm>
            <a:off x="0" y="5517232"/>
            <a:ext cx="9144000" cy="1846659"/>
          </a:xfrm>
          <a:prstGeom prst="rect">
            <a:avLst/>
          </a:prstGeom>
        </p:spPr>
        <p:txBody>
          <a:bodyPr wrap="square">
            <a:spAutoFit/>
          </a:bodyPr>
          <a:lstStyle/>
          <a:p>
            <a:pPr algn="ctr"/>
            <a:r>
              <a:rPr lang="ru-RU" sz="2000" b="1" dirty="0" smtClean="0">
                <a:solidFill>
                  <a:schemeClr val="bg1"/>
                </a:solidFill>
                <a:latin typeface="Monotype Corsiva" pitchFamily="66" charset="0"/>
              </a:rPr>
              <a:t>В это время из леса вышли Охотники, шедшие по следу Волка. </a:t>
            </a:r>
          </a:p>
          <a:p>
            <a:pPr algn="ctr"/>
            <a:r>
              <a:rPr lang="ru-RU" sz="2000" b="1" dirty="0" smtClean="0">
                <a:solidFill>
                  <a:schemeClr val="bg1"/>
                </a:solidFill>
                <a:latin typeface="Monotype Corsiva" pitchFamily="66" charset="0"/>
              </a:rPr>
              <a:t>Увидев страшного зверя, они начали стрелять. </a:t>
            </a:r>
          </a:p>
          <a:p>
            <a:pPr algn="ctr"/>
            <a:r>
              <a:rPr lang="ru-RU" sz="2000" b="1" dirty="0" smtClean="0">
                <a:solidFill>
                  <a:schemeClr val="bg1"/>
                </a:solidFill>
                <a:latin typeface="Monotype Corsiva" pitchFamily="66" charset="0"/>
              </a:rPr>
              <a:t>Петя крикнул, что Волк пойман,  и теперь его нужно отвести в зоологический сад. </a:t>
            </a:r>
          </a:p>
          <a:p>
            <a:endParaRPr lang="ru-RU" dirty="0" smtClean="0"/>
          </a:p>
          <a:p>
            <a:r>
              <a:rPr lang="ru-RU" dirty="0" smtClean="0"/>
              <a:t> </a:t>
            </a:r>
          </a:p>
          <a:p>
            <a:endParaRPr lang="ru-RU" dirty="0"/>
          </a:p>
        </p:txBody>
      </p:sp>
      <p:pic>
        <p:nvPicPr>
          <p:cNvPr id="6" name="Рисунок 5" descr="Без названия (2).jpg"/>
          <p:cNvPicPr>
            <a:picLocks noChangeAspect="1"/>
          </p:cNvPicPr>
          <p:nvPr/>
        </p:nvPicPr>
        <p:blipFill>
          <a:blip r:embed="rId4" cstate="print"/>
          <a:stretch>
            <a:fillRect/>
          </a:stretch>
        </p:blipFill>
        <p:spPr>
          <a:xfrm>
            <a:off x="323528" y="0"/>
            <a:ext cx="8280920" cy="5661248"/>
          </a:xfrm>
          <a:prstGeom prst="rect">
            <a:avLst/>
          </a:prstGeom>
          <a:effectLst>
            <a:softEdge rad="127000"/>
          </a:effectLst>
        </p:spPr>
      </p:pic>
    </p:spTree>
  </p:cSld>
  <p:clrMapOvr>
    <a:masterClrMapping/>
  </p:clrMapOvr>
  <p:transition>
    <p:sndAc>
      <p:stSnd>
        <p:snd r:embed="rId2" name="7.охотники.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цена-вектора-с-красными-занавесами-43881880.jpg"/>
          <p:cNvPicPr>
            <a:picLocks noChangeAspect="1"/>
          </p:cNvPicPr>
          <p:nvPr/>
        </p:nvPicPr>
        <p:blipFill>
          <a:blip r:embed="rId3" cstate="print"/>
          <a:stretch>
            <a:fillRect/>
          </a:stretch>
        </p:blipFill>
        <p:spPr>
          <a:xfrm>
            <a:off x="0" y="-5366"/>
            <a:ext cx="9136856" cy="6863366"/>
          </a:xfrm>
          <a:prstGeom prst="rect">
            <a:avLst/>
          </a:prstGeom>
        </p:spPr>
      </p:pic>
      <p:sp>
        <p:nvSpPr>
          <p:cNvPr id="3" name="Прямоугольник 2"/>
          <p:cNvSpPr/>
          <p:nvPr/>
        </p:nvSpPr>
        <p:spPr>
          <a:xfrm>
            <a:off x="323528" y="5445224"/>
            <a:ext cx="8501122" cy="1015663"/>
          </a:xfrm>
          <a:prstGeom prst="rect">
            <a:avLst/>
          </a:prstGeom>
        </p:spPr>
        <p:txBody>
          <a:bodyPr wrap="square">
            <a:spAutoFit/>
          </a:bodyPr>
          <a:lstStyle/>
          <a:p>
            <a:pPr algn="ctr"/>
            <a:r>
              <a:rPr lang="ru-RU" sz="2000" b="1" dirty="0" smtClean="0">
                <a:solidFill>
                  <a:schemeClr val="bg1"/>
                </a:solidFill>
                <a:latin typeface="Monotype Corsiva" pitchFamily="66" charset="0"/>
              </a:rPr>
              <a:t>Сказка заканчивается торжественным шествием, во главе которого шагает Петя, следом Охотники с Волком, а затем ворчливый Дедушка и Кошка. Над головами, радостно чирикая, летает Птичка, а в животе у Волка крякает живая Утка.</a:t>
            </a:r>
          </a:p>
        </p:txBody>
      </p:sp>
      <p:pic>
        <p:nvPicPr>
          <p:cNvPr id="4" name="Рисунок 3" descr="17.jpg"/>
          <p:cNvPicPr>
            <a:picLocks noChangeAspect="1"/>
          </p:cNvPicPr>
          <p:nvPr/>
        </p:nvPicPr>
        <p:blipFill>
          <a:blip r:embed="rId4" cstate="print"/>
          <a:stretch>
            <a:fillRect/>
          </a:stretch>
        </p:blipFill>
        <p:spPr>
          <a:xfrm>
            <a:off x="0" y="-99392"/>
            <a:ext cx="9144000" cy="5589240"/>
          </a:xfrm>
          <a:prstGeom prst="rect">
            <a:avLst/>
          </a:prstGeom>
        </p:spPr>
      </p:pic>
    </p:spTree>
  </p:cSld>
  <p:clrMapOvr>
    <a:masterClrMapping/>
  </p:clrMapOvr>
  <p:transition>
    <p:sndAc>
      <p:stSnd>
        <p:snd r:embed="rId2" name="8.торжественное шествие.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цена-вектора-с-красными-занавесами-43881880.jpg"/>
          <p:cNvPicPr>
            <a:picLocks noChangeAspect="1"/>
          </p:cNvPicPr>
          <p:nvPr/>
        </p:nvPicPr>
        <p:blipFill>
          <a:blip r:embed="rId2" cstate="print"/>
          <a:stretch>
            <a:fillRect/>
          </a:stretch>
        </p:blipFill>
        <p:spPr>
          <a:xfrm>
            <a:off x="0" y="-5366"/>
            <a:ext cx="9144000" cy="6868732"/>
          </a:xfrm>
          <a:prstGeom prst="rect">
            <a:avLst/>
          </a:prstGeom>
        </p:spPr>
      </p:pic>
      <p:sp>
        <p:nvSpPr>
          <p:cNvPr id="3" name="Прямоугольник 2"/>
          <p:cNvSpPr/>
          <p:nvPr/>
        </p:nvSpPr>
        <p:spPr>
          <a:xfrm>
            <a:off x="251520" y="116632"/>
            <a:ext cx="8892480" cy="6740307"/>
          </a:xfrm>
          <a:prstGeom prst="rect">
            <a:avLst/>
          </a:prstGeom>
          <a:noFill/>
        </p:spPr>
        <p:txBody>
          <a:bodyPr wrap="square" lIns="91440" tIns="45720" rIns="91440" bIns="45720">
            <a:spAutoFit/>
          </a:bodyPr>
          <a:lstStyle/>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Вот и закончилась симфоническая  сказка «Петя и волк»..</a:t>
            </a:r>
            <a:b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br>
            <a:endPar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endParaRP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Понравилась? </a:t>
            </a:r>
          </a:p>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А инструменты все запомнили?</a:t>
            </a:r>
          </a:p>
          <a:p>
            <a:pPr algn="ctr"/>
            <a:endPar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endParaRPr>
          </a:p>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Тогда ответь на вопросы:</a:t>
            </a:r>
          </a:p>
          <a:p>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1.Какой инструмент изображал  героя Петю?</a:t>
            </a:r>
          </a:p>
          <a:p>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2.Дедушка появляется в сказке под звуки какого инструмента?</a:t>
            </a:r>
          </a:p>
          <a:p>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3.Чем заканчивается сказка и какие инструменты  звучат в торжественном шествии?</a:t>
            </a:r>
          </a:p>
          <a:p>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4. Превратись в художника и нарисуй полюбившегося персонажа.</a:t>
            </a:r>
            <a:endParaRPr lang="ru-RU" sz="3200" b="1" cap="none" spc="0" dirty="0" smtClean="0">
              <a:ln w="18000">
                <a:solidFill>
                  <a:schemeClr val="accent2">
                    <a:satMod val="140000"/>
                  </a:schemeClr>
                </a:solidFill>
                <a:prstDash val="solid"/>
                <a:miter lim="800000"/>
              </a:ln>
              <a:solidFill>
                <a:schemeClr val="bg1"/>
              </a:solidFill>
              <a:latin typeface="Monotype Corsiva" pitchFamily="66" charset="0"/>
            </a:endParaRPr>
          </a:p>
          <a:p>
            <a:pPr algn="ctr"/>
            <a:endParaRPr lang="ru-RU" sz="2800" b="1" cap="none" spc="0"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Monotype Corsiva" pitchFamily="66" charset="0"/>
            </a:endParaRPr>
          </a:p>
          <a:p>
            <a:pPr algn="ctr"/>
            <a:endParaRPr lang="ru-RU" sz="2800"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Monotype Corsiva" pitchFamily="66" charset="0"/>
            </a:endParaRPr>
          </a:p>
        </p:txBody>
      </p:sp>
    </p:spTree>
  </p:cSld>
  <p:clrMapOvr>
    <a:masterClrMapping/>
  </p:clrMapOvr>
  <p:transition>
    <p:sndAc>
      <p:end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цена-вектора-с-красными-занавесами-43881880.jpg"/>
          <p:cNvPicPr>
            <a:picLocks noChangeAspect="1"/>
          </p:cNvPicPr>
          <p:nvPr/>
        </p:nvPicPr>
        <p:blipFill>
          <a:blip r:embed="rId2" cstate="print"/>
          <a:stretch>
            <a:fillRect/>
          </a:stretch>
        </p:blipFill>
        <p:spPr>
          <a:xfrm>
            <a:off x="0" y="0"/>
            <a:ext cx="9144000" cy="6868732"/>
          </a:xfrm>
          <a:prstGeom prst="rect">
            <a:avLst/>
          </a:prstGeom>
        </p:spPr>
      </p:pic>
      <p:sp>
        <p:nvSpPr>
          <p:cNvPr id="4" name="Прямоугольник 3"/>
          <p:cNvSpPr/>
          <p:nvPr/>
        </p:nvSpPr>
        <p:spPr>
          <a:xfrm>
            <a:off x="395536" y="2348880"/>
            <a:ext cx="8424936" cy="1015663"/>
          </a:xfrm>
          <a:prstGeom prst="rect">
            <a:avLst/>
          </a:prstGeom>
        </p:spPr>
        <p:txBody>
          <a:bodyPr wrap="square">
            <a:spAutoFit/>
          </a:bodyPr>
          <a:lstStyle/>
          <a:p>
            <a:pPr algn="ctr"/>
            <a:r>
              <a:rPr lang="ru-RU"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Corsiva" pitchFamily="66" charset="0"/>
              </a:rPr>
              <a:t>СПАСИБО, МОЛОДЕЦ!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цена-вектора-с-красными-занавесами-43881880.jpg"/>
          <p:cNvPicPr>
            <a:picLocks noChangeAspect="1"/>
          </p:cNvPicPr>
          <p:nvPr/>
        </p:nvPicPr>
        <p:blipFill>
          <a:blip r:embed="rId2" cstate="print"/>
          <a:stretch>
            <a:fillRect/>
          </a:stretch>
        </p:blipFill>
        <p:spPr>
          <a:xfrm>
            <a:off x="0" y="-5366"/>
            <a:ext cx="9136856" cy="6863366"/>
          </a:xfrm>
          <a:prstGeom prst="rect">
            <a:avLst/>
          </a:prstGeom>
        </p:spPr>
      </p:pic>
      <p:graphicFrame>
        <p:nvGraphicFramePr>
          <p:cNvPr id="6" name="Таблица 5"/>
          <p:cNvGraphicFramePr>
            <a:graphicFrameLocks noGrp="1"/>
          </p:cNvGraphicFramePr>
          <p:nvPr/>
        </p:nvGraphicFramePr>
        <p:xfrm>
          <a:off x="107504" y="116634"/>
          <a:ext cx="8856984" cy="4347862"/>
        </p:xfrm>
        <a:graphic>
          <a:graphicData uri="http://schemas.openxmlformats.org/drawingml/2006/table">
            <a:tbl>
              <a:tblPr firstRow="1" bandRow="1">
                <a:tableStyleId>{5C22544A-7EE6-4342-B048-85BDC9FD1C3A}</a:tableStyleId>
              </a:tblPr>
              <a:tblGrid>
                <a:gridCol w="4428492"/>
                <a:gridCol w="4428492"/>
              </a:tblGrid>
              <a:tr h="806459">
                <a:tc>
                  <a:txBody>
                    <a:bodyPr/>
                    <a:lstStyle/>
                    <a:p>
                      <a:r>
                        <a:rPr lang="ru-RU" sz="2000" b="1" dirty="0" smtClean="0">
                          <a:latin typeface="Monotype Corsiva" pitchFamily="66" charset="0"/>
                        </a:rPr>
                        <a:t>Действующие лица</a:t>
                      </a:r>
                      <a:endParaRPr lang="ru-RU" sz="2000" b="1" dirty="0">
                        <a:latin typeface="Monotype Corsiva" pitchFamily="66" charset="0"/>
                      </a:endParaRPr>
                    </a:p>
                  </a:txBody>
                  <a:tcPr/>
                </a:tc>
                <a:tc>
                  <a:txBody>
                    <a:bodyPr/>
                    <a:lstStyle/>
                    <a:p>
                      <a:r>
                        <a:rPr lang="ru-RU" sz="2000" b="1" dirty="0" smtClean="0">
                          <a:latin typeface="Monotype Corsiva" pitchFamily="66" charset="0"/>
                        </a:rPr>
                        <a:t>Музыкальные инструменты, озвучивающие героев сказки</a:t>
                      </a:r>
                      <a:endParaRPr lang="ru-RU" sz="2000" b="1" dirty="0">
                        <a:latin typeface="Monotype Corsiva" pitchFamily="66" charset="0"/>
                      </a:endParaRPr>
                    </a:p>
                  </a:txBody>
                  <a:tcPr/>
                </a:tc>
              </a:tr>
              <a:tr h="806459">
                <a:tc>
                  <a:txBody>
                    <a:bodyPr/>
                    <a:lstStyle/>
                    <a:p>
                      <a:r>
                        <a:rPr lang="ru-RU" sz="2000" b="1" dirty="0" smtClean="0">
                          <a:latin typeface="Monotype Corsiva" pitchFamily="66" charset="0"/>
                        </a:rPr>
                        <a:t>Пионер Петя</a:t>
                      </a:r>
                      <a:endParaRPr lang="ru-RU" sz="2000" b="1" dirty="0">
                        <a:latin typeface="Monotype Corsiva" pitchFamily="66" charset="0"/>
                      </a:endParaRPr>
                    </a:p>
                  </a:txBody>
                  <a:tcPr/>
                </a:tc>
                <a:tc>
                  <a:txBody>
                    <a:bodyPr/>
                    <a:lstStyle/>
                    <a:p>
                      <a:r>
                        <a:rPr lang="ru-RU" sz="2000" b="1" dirty="0" smtClean="0">
                          <a:latin typeface="Monotype Corsiva" pitchFamily="66" charset="0"/>
                        </a:rPr>
                        <a:t>группа струнных инструментов</a:t>
                      </a:r>
                      <a:endParaRPr lang="ru-RU" sz="2000" b="1" dirty="0">
                        <a:latin typeface="Monotype Corsiva" pitchFamily="66" charset="0"/>
                      </a:endParaRPr>
                    </a:p>
                  </a:txBody>
                  <a:tcPr/>
                </a:tc>
              </a:tr>
              <a:tr h="455824">
                <a:tc>
                  <a:txBody>
                    <a:bodyPr/>
                    <a:lstStyle/>
                    <a:p>
                      <a:r>
                        <a:rPr lang="ru-RU" sz="2000" b="1" dirty="0" smtClean="0">
                          <a:latin typeface="Monotype Corsiva" pitchFamily="66" charset="0"/>
                        </a:rPr>
                        <a:t>Птичка</a:t>
                      </a:r>
                      <a:endParaRPr lang="ru-RU" sz="2000" b="1" dirty="0">
                        <a:latin typeface="Monotype Corsiva" pitchFamily="66" charset="0"/>
                      </a:endParaRPr>
                    </a:p>
                  </a:txBody>
                  <a:tcPr/>
                </a:tc>
                <a:tc>
                  <a:txBody>
                    <a:bodyPr/>
                    <a:lstStyle/>
                    <a:p>
                      <a:r>
                        <a:rPr lang="ru-RU" sz="2000" b="1" dirty="0" smtClean="0">
                          <a:latin typeface="Monotype Corsiva" pitchFamily="66" charset="0"/>
                        </a:rPr>
                        <a:t>флейта</a:t>
                      </a:r>
                      <a:endParaRPr lang="ru-RU" sz="2000" b="1" dirty="0">
                        <a:latin typeface="Monotype Corsiva" pitchFamily="66" charset="0"/>
                      </a:endParaRPr>
                    </a:p>
                  </a:txBody>
                  <a:tcPr/>
                </a:tc>
              </a:tr>
              <a:tr h="455824">
                <a:tc>
                  <a:txBody>
                    <a:bodyPr/>
                    <a:lstStyle/>
                    <a:p>
                      <a:r>
                        <a:rPr lang="ru-RU" sz="2000" b="1" dirty="0" smtClean="0">
                          <a:latin typeface="Monotype Corsiva" pitchFamily="66" charset="0"/>
                        </a:rPr>
                        <a:t>Утка</a:t>
                      </a:r>
                      <a:endParaRPr lang="ru-RU" sz="2000" b="1" dirty="0">
                        <a:latin typeface="Monotype Corsiva" pitchFamily="66" charset="0"/>
                      </a:endParaRPr>
                    </a:p>
                  </a:txBody>
                  <a:tcPr/>
                </a:tc>
                <a:tc>
                  <a:txBody>
                    <a:bodyPr/>
                    <a:lstStyle/>
                    <a:p>
                      <a:r>
                        <a:rPr lang="ru-RU" sz="2000" b="1" dirty="0" smtClean="0">
                          <a:latin typeface="Monotype Corsiva" pitchFamily="66" charset="0"/>
                        </a:rPr>
                        <a:t>гобой</a:t>
                      </a:r>
                      <a:endParaRPr lang="ru-RU" sz="2000" b="1" dirty="0">
                        <a:latin typeface="Monotype Corsiva" pitchFamily="66" charset="0"/>
                      </a:endParaRPr>
                    </a:p>
                  </a:txBody>
                  <a:tcPr/>
                </a:tc>
              </a:tr>
              <a:tr h="455824">
                <a:tc>
                  <a:txBody>
                    <a:bodyPr/>
                    <a:lstStyle/>
                    <a:p>
                      <a:r>
                        <a:rPr lang="ru-RU" sz="2000" b="1" dirty="0" smtClean="0">
                          <a:latin typeface="Monotype Corsiva" pitchFamily="66" charset="0"/>
                        </a:rPr>
                        <a:t>Кошка</a:t>
                      </a:r>
                      <a:endParaRPr lang="ru-RU" sz="2000" b="1" dirty="0">
                        <a:latin typeface="Monotype Corsiva" pitchFamily="66" charset="0"/>
                      </a:endParaRPr>
                    </a:p>
                  </a:txBody>
                  <a:tcPr/>
                </a:tc>
                <a:tc>
                  <a:txBody>
                    <a:bodyPr/>
                    <a:lstStyle/>
                    <a:p>
                      <a:r>
                        <a:rPr lang="ru-RU" sz="2000" b="1" dirty="0" smtClean="0">
                          <a:latin typeface="Monotype Corsiva" pitchFamily="66" charset="0"/>
                        </a:rPr>
                        <a:t>кларнет</a:t>
                      </a:r>
                      <a:endParaRPr lang="ru-RU" sz="2000" b="1" dirty="0">
                        <a:latin typeface="Monotype Corsiva" pitchFamily="66" charset="0"/>
                      </a:endParaRPr>
                    </a:p>
                  </a:txBody>
                  <a:tcPr/>
                </a:tc>
              </a:tr>
              <a:tr h="455824">
                <a:tc>
                  <a:txBody>
                    <a:bodyPr/>
                    <a:lstStyle/>
                    <a:p>
                      <a:r>
                        <a:rPr lang="ru-RU" sz="2000" b="1" dirty="0" smtClean="0">
                          <a:latin typeface="Monotype Corsiva" pitchFamily="66" charset="0"/>
                        </a:rPr>
                        <a:t>Дедушка</a:t>
                      </a:r>
                      <a:endParaRPr lang="ru-RU" sz="2000" b="1" dirty="0">
                        <a:latin typeface="Monotype Corsiva" pitchFamily="66" charset="0"/>
                      </a:endParaRPr>
                    </a:p>
                  </a:txBody>
                  <a:tcPr/>
                </a:tc>
                <a:tc>
                  <a:txBody>
                    <a:bodyPr/>
                    <a:lstStyle/>
                    <a:p>
                      <a:r>
                        <a:rPr lang="ru-RU" sz="2000" b="1" dirty="0" smtClean="0">
                          <a:latin typeface="Monotype Corsiva" pitchFamily="66" charset="0"/>
                        </a:rPr>
                        <a:t>фагот</a:t>
                      </a:r>
                      <a:endParaRPr lang="ru-RU" sz="2000" b="1" dirty="0">
                        <a:latin typeface="Monotype Corsiva" pitchFamily="66" charset="0"/>
                      </a:endParaRPr>
                    </a:p>
                  </a:txBody>
                  <a:tcPr/>
                </a:tc>
              </a:tr>
              <a:tr h="455824">
                <a:tc>
                  <a:txBody>
                    <a:bodyPr/>
                    <a:lstStyle/>
                    <a:p>
                      <a:r>
                        <a:rPr lang="ru-RU" sz="2000" b="1" dirty="0" smtClean="0">
                          <a:latin typeface="Monotype Corsiva" pitchFamily="66" charset="0"/>
                        </a:rPr>
                        <a:t>Волк </a:t>
                      </a:r>
                      <a:endParaRPr lang="ru-RU" sz="2000" b="1" dirty="0">
                        <a:latin typeface="Monotype Corsiva" pitchFamily="66" charset="0"/>
                      </a:endParaRPr>
                    </a:p>
                  </a:txBody>
                  <a:tcPr/>
                </a:tc>
                <a:tc>
                  <a:txBody>
                    <a:bodyPr/>
                    <a:lstStyle/>
                    <a:p>
                      <a:r>
                        <a:rPr lang="ru-RU" sz="2000" b="1" dirty="0" smtClean="0">
                          <a:latin typeface="Monotype Corsiva" pitchFamily="66" charset="0"/>
                        </a:rPr>
                        <a:t>валторны</a:t>
                      </a:r>
                      <a:endParaRPr lang="ru-RU" sz="2000" b="1" dirty="0">
                        <a:latin typeface="Monotype Corsiva" pitchFamily="66" charset="0"/>
                      </a:endParaRPr>
                    </a:p>
                  </a:txBody>
                  <a:tcPr/>
                </a:tc>
              </a:tr>
              <a:tr h="455824">
                <a:tc>
                  <a:txBody>
                    <a:bodyPr/>
                    <a:lstStyle/>
                    <a:p>
                      <a:r>
                        <a:rPr lang="ru-RU" sz="2000" b="1" dirty="0" smtClean="0">
                          <a:latin typeface="Monotype Corsiva" pitchFamily="66" charset="0"/>
                        </a:rPr>
                        <a:t>Охотники</a:t>
                      </a:r>
                      <a:endParaRPr lang="ru-RU" sz="2000" b="1" dirty="0">
                        <a:latin typeface="Monotype Corsiva" pitchFamily="66" charset="0"/>
                      </a:endParaRPr>
                    </a:p>
                  </a:txBody>
                  <a:tcPr/>
                </a:tc>
                <a:tc>
                  <a:txBody>
                    <a:bodyPr/>
                    <a:lstStyle/>
                    <a:p>
                      <a:r>
                        <a:rPr lang="ru-RU" sz="2000" b="1" dirty="0" smtClean="0">
                          <a:latin typeface="Monotype Corsiva" pitchFamily="66" charset="0"/>
                        </a:rPr>
                        <a:t>большой барабан</a:t>
                      </a:r>
                      <a:r>
                        <a:rPr lang="ru-RU" sz="2000" b="1" baseline="0" dirty="0" smtClean="0">
                          <a:latin typeface="Monotype Corsiva" pitchFamily="66" charset="0"/>
                        </a:rPr>
                        <a:t> и литавры</a:t>
                      </a:r>
                      <a:endParaRPr lang="ru-RU" sz="2000" b="1" dirty="0">
                        <a:latin typeface="Monotype Corsiva" pitchFamily="66" charset="0"/>
                      </a:endParaRPr>
                    </a:p>
                  </a:txBody>
                  <a:tcPr/>
                </a:tc>
              </a:tr>
            </a:tbl>
          </a:graphicData>
        </a:graphic>
      </p:graphicFrame>
      <p:sp>
        <p:nvSpPr>
          <p:cNvPr id="5" name="Прямоугольник 4"/>
          <p:cNvSpPr/>
          <p:nvPr/>
        </p:nvSpPr>
        <p:spPr>
          <a:xfrm>
            <a:off x="0" y="4653136"/>
            <a:ext cx="9144000" cy="2031325"/>
          </a:xfrm>
          <a:prstGeom prst="rect">
            <a:avLst/>
          </a:prstGeom>
        </p:spPr>
        <p:txBody>
          <a:bodyPr wrap="square">
            <a:spAutoFit/>
          </a:bodyPr>
          <a:lstStyle/>
          <a:p>
            <a:pPr algn="ctr"/>
            <a:r>
              <a:rPr lang="ru-RU" b="1" dirty="0" smtClean="0">
                <a:solidFill>
                  <a:schemeClr val="bg1"/>
                </a:solidFill>
                <a:latin typeface="Monotype Corsiva" pitchFamily="66" charset="0"/>
              </a:rPr>
              <a:t>Среди творений выдающегося композитора Сергея Прокофьева есть одно удивительное сочинение, пользующееся необычайной популярностью, как среди взрослых, так и совсем юных слушателей. Произведение называется «Петя и волк». Это музыкальная сказка с увлекательным сюжетом, рассказываемая чтецом и озвученная симфоническим оркестром, учит детишек распознавать тот или иной музыкальный инструмент и знакомит с его характерными тембровыми особенностями. Композитор представляет каждого персонажа определенным инструментом.</a:t>
            </a:r>
          </a:p>
          <a:p>
            <a:endParaRPr lang="ru-RU"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цена-вектора-с-красными-занавесами-43881880.jpg"/>
          <p:cNvPicPr>
            <a:picLocks noChangeAspect="1"/>
          </p:cNvPicPr>
          <p:nvPr/>
        </p:nvPicPr>
        <p:blipFill>
          <a:blip r:embed="rId4" cstate="print"/>
          <a:stretch>
            <a:fillRect/>
          </a:stretch>
        </p:blipFill>
        <p:spPr>
          <a:xfrm>
            <a:off x="0" y="-5366"/>
            <a:ext cx="9136856" cy="6863366"/>
          </a:xfrm>
          <a:prstGeom prst="rect">
            <a:avLst/>
          </a:prstGeom>
        </p:spPr>
      </p:pic>
      <p:sp>
        <p:nvSpPr>
          <p:cNvPr id="5" name="TextBox 4"/>
          <p:cNvSpPr txBox="1"/>
          <p:nvPr/>
        </p:nvSpPr>
        <p:spPr>
          <a:xfrm>
            <a:off x="0" y="6165304"/>
            <a:ext cx="9144000" cy="400110"/>
          </a:xfrm>
          <a:prstGeom prst="rect">
            <a:avLst/>
          </a:prstGeom>
          <a:noFill/>
        </p:spPr>
        <p:txBody>
          <a:bodyPr wrap="square" rtlCol="0">
            <a:spAutoFit/>
          </a:bodyPr>
          <a:lstStyle/>
          <a:p>
            <a:pPr algn="just"/>
            <a:r>
              <a:rPr lang="ru-RU" sz="2000" b="1" dirty="0" smtClean="0">
                <a:solidFill>
                  <a:schemeClr val="bg1"/>
                </a:solidFill>
                <a:latin typeface="Monotype Corsiva" pitchFamily="66" charset="0"/>
              </a:rPr>
              <a:t>Раннее утро. Юный пионер Петя, открыв калитку, вышел прогуляться на зелёную лужайку.</a:t>
            </a:r>
            <a:endParaRPr lang="ru-RU" sz="2000" b="1" dirty="0">
              <a:solidFill>
                <a:schemeClr val="bg1"/>
              </a:solidFill>
              <a:latin typeface="Monotype Corsiva" pitchFamily="66" charset="0"/>
            </a:endParaRPr>
          </a:p>
        </p:txBody>
      </p:sp>
      <p:pic>
        <p:nvPicPr>
          <p:cNvPr id="1026" name="Picture 2" descr="C:\Users\Admin\Downloads\2025-01-31_13-20-18.png"/>
          <p:cNvPicPr>
            <a:picLocks noChangeAspect="1" noChangeArrowheads="1"/>
          </p:cNvPicPr>
          <p:nvPr/>
        </p:nvPicPr>
        <p:blipFill>
          <a:blip r:embed="rId5" cstate="print"/>
          <a:srcRect/>
          <a:stretch>
            <a:fillRect/>
          </a:stretch>
        </p:blipFill>
        <p:spPr bwMode="auto">
          <a:xfrm>
            <a:off x="107504" y="116633"/>
            <a:ext cx="8928992" cy="6048672"/>
          </a:xfrm>
          <a:prstGeom prst="rect">
            <a:avLst/>
          </a:prstGeom>
          <a:noFill/>
        </p:spPr>
      </p:pic>
    </p:spTree>
  </p:cSld>
  <p:clrMapOvr>
    <a:masterClrMapping/>
  </p:clrMapOvr>
  <p:transition>
    <p:sndAc>
      <p:stSnd>
        <p:snd r:embed="rId3" name="1.скрипки петя.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цена-вектора-с-красными-занавесами-43881880.jpg"/>
          <p:cNvPicPr>
            <a:picLocks noChangeAspect="1"/>
          </p:cNvPicPr>
          <p:nvPr/>
        </p:nvPicPr>
        <p:blipFill>
          <a:blip r:embed="rId3" cstate="print"/>
          <a:stretch>
            <a:fillRect/>
          </a:stretch>
        </p:blipFill>
        <p:spPr>
          <a:xfrm>
            <a:off x="0" y="-5366"/>
            <a:ext cx="9136856" cy="6863366"/>
          </a:xfrm>
          <a:prstGeom prst="rect">
            <a:avLst/>
          </a:prstGeom>
        </p:spPr>
      </p:pic>
      <p:sp>
        <p:nvSpPr>
          <p:cNvPr id="3" name="Прямоугольник 2"/>
          <p:cNvSpPr/>
          <p:nvPr/>
        </p:nvSpPr>
        <p:spPr>
          <a:xfrm>
            <a:off x="5364088" y="2060848"/>
            <a:ext cx="3672408" cy="2677656"/>
          </a:xfrm>
          <a:prstGeom prst="rect">
            <a:avLst/>
          </a:prstGeom>
        </p:spPr>
        <p:txBody>
          <a:bodyPr wrap="square">
            <a:spAutoFit/>
          </a:bodyPr>
          <a:lstStyle/>
          <a:p>
            <a:pPr algn="ctr"/>
            <a:r>
              <a:rPr lang="ru-RU" sz="2400" dirty="0" smtClean="0">
                <a:solidFill>
                  <a:schemeClr val="bg1"/>
                </a:solidFill>
                <a:latin typeface="Monotype Corsiva" pitchFamily="66" charset="0"/>
              </a:rPr>
              <a:t>На растущем у </a:t>
            </a:r>
          </a:p>
          <a:p>
            <a:pPr algn="ctr"/>
            <a:r>
              <a:rPr lang="ru-RU" sz="2400" dirty="0" smtClean="0">
                <a:solidFill>
                  <a:schemeClr val="bg1"/>
                </a:solidFill>
                <a:latin typeface="Monotype Corsiva" pitchFamily="66" charset="0"/>
              </a:rPr>
              <a:t>забора дереве сидела Птичка.</a:t>
            </a:r>
          </a:p>
          <a:p>
            <a:pPr algn="ctr"/>
            <a:r>
              <a:rPr lang="ru-RU" sz="2400" dirty="0" smtClean="0">
                <a:solidFill>
                  <a:schemeClr val="bg1"/>
                </a:solidFill>
                <a:latin typeface="Monotype Corsiva" pitchFamily="66" charset="0"/>
              </a:rPr>
              <a:t> Увидев знакомого мальчика, </a:t>
            </a:r>
          </a:p>
          <a:p>
            <a:pPr algn="ctr"/>
            <a:r>
              <a:rPr lang="ru-RU" sz="2400" dirty="0" smtClean="0">
                <a:solidFill>
                  <a:schemeClr val="bg1"/>
                </a:solidFill>
                <a:latin typeface="Monotype Corsiva" pitchFamily="66" charset="0"/>
              </a:rPr>
              <a:t>маленькая птаха, </a:t>
            </a:r>
          </a:p>
          <a:p>
            <a:pPr algn="ctr"/>
            <a:r>
              <a:rPr lang="ru-RU" sz="2400" dirty="0" smtClean="0">
                <a:solidFill>
                  <a:schemeClr val="bg1"/>
                </a:solidFill>
                <a:latin typeface="Monotype Corsiva" pitchFamily="66" charset="0"/>
              </a:rPr>
              <a:t>приветствуя его, </a:t>
            </a:r>
          </a:p>
          <a:p>
            <a:pPr algn="ctr"/>
            <a:r>
              <a:rPr lang="ru-RU" sz="2400" dirty="0" smtClean="0">
                <a:solidFill>
                  <a:schemeClr val="bg1"/>
                </a:solidFill>
                <a:latin typeface="Monotype Corsiva" pitchFamily="66" charset="0"/>
              </a:rPr>
              <a:t>весело прочирикала о том, </a:t>
            </a:r>
          </a:p>
          <a:p>
            <a:pPr algn="ctr"/>
            <a:r>
              <a:rPr lang="ru-RU" sz="2400" dirty="0" smtClean="0">
                <a:solidFill>
                  <a:schemeClr val="bg1"/>
                </a:solidFill>
                <a:latin typeface="Monotype Corsiva" pitchFamily="66" charset="0"/>
              </a:rPr>
              <a:t>что вокруг всё спокойно.</a:t>
            </a:r>
            <a:endParaRPr lang="ru-RU" sz="2400" dirty="0">
              <a:solidFill>
                <a:schemeClr val="bg1"/>
              </a:solidFill>
              <a:latin typeface="Monotype Corsiva" pitchFamily="66" charset="0"/>
            </a:endParaRPr>
          </a:p>
        </p:txBody>
      </p:sp>
      <p:pic>
        <p:nvPicPr>
          <p:cNvPr id="4" name="Рисунок 3" descr="Без названия (1).jpg"/>
          <p:cNvPicPr>
            <a:picLocks noChangeAspect="1"/>
          </p:cNvPicPr>
          <p:nvPr/>
        </p:nvPicPr>
        <p:blipFill>
          <a:blip r:embed="rId4" cstate="print"/>
          <a:stretch>
            <a:fillRect/>
          </a:stretch>
        </p:blipFill>
        <p:spPr>
          <a:xfrm>
            <a:off x="0" y="0"/>
            <a:ext cx="5292080" cy="6741368"/>
          </a:xfrm>
          <a:prstGeom prst="rect">
            <a:avLst/>
          </a:prstGeom>
          <a:effectLst>
            <a:softEdge rad="127000"/>
          </a:effectLst>
        </p:spPr>
      </p:pic>
    </p:spTree>
  </p:cSld>
  <p:clrMapOvr>
    <a:masterClrMapping/>
  </p:clrMapOvr>
  <p:transition>
    <p:sndAc>
      <p:stSnd>
        <p:snd r:embed="rId2" name="2.флейта птичка.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цена-вектора-с-красными-занавесами-43881880.jpg"/>
          <p:cNvPicPr>
            <a:picLocks noChangeAspect="1"/>
          </p:cNvPicPr>
          <p:nvPr/>
        </p:nvPicPr>
        <p:blipFill>
          <a:blip r:embed="rId3" cstate="print"/>
          <a:stretch>
            <a:fillRect/>
          </a:stretch>
        </p:blipFill>
        <p:spPr>
          <a:xfrm>
            <a:off x="0" y="-5366"/>
            <a:ext cx="9136856" cy="6863366"/>
          </a:xfrm>
          <a:prstGeom prst="rect">
            <a:avLst/>
          </a:prstGeom>
        </p:spPr>
      </p:pic>
      <p:sp>
        <p:nvSpPr>
          <p:cNvPr id="3" name="Прямоугольник 2"/>
          <p:cNvSpPr/>
          <p:nvPr/>
        </p:nvSpPr>
        <p:spPr>
          <a:xfrm>
            <a:off x="0" y="5013176"/>
            <a:ext cx="9038964" cy="1569660"/>
          </a:xfrm>
          <a:prstGeom prst="rect">
            <a:avLst/>
          </a:prstGeom>
        </p:spPr>
        <p:txBody>
          <a:bodyPr wrap="square">
            <a:spAutoFit/>
          </a:bodyPr>
          <a:lstStyle/>
          <a:p>
            <a:pPr algn="ctr"/>
            <a:r>
              <a:rPr lang="ru-RU" sz="1600" b="1" dirty="0" smtClean="0">
                <a:solidFill>
                  <a:schemeClr val="bg1"/>
                </a:solidFill>
                <a:latin typeface="Monotype Corsiva" pitchFamily="66" charset="0"/>
              </a:rPr>
              <a:t>Следом за Петей в неприкрытую калитку неторопливой раскачивающейся походкой протиснулась Утка. Она не упустила возможности поплескаться в глубокой луже, которая образовалась на большой лужайке. Птичка, увидев неуклюжую Утку, подлетела к ней поближе и завела разговор, который затем перешёл в спор о том, кто на самом деле считается настоящей птицей. Птичка утверждала, что это она, так как умеет летать. Утка же противилась, уверяя, что истинная птица обязательно должна уметь плавать. Их спор продолжался ещё долго, при этом Утка с удовольствием плескалась в луже, а птичка, ведя с ней разговор, прыгала по краю водоёма. </a:t>
            </a:r>
            <a:endParaRPr lang="ru-RU" sz="1600" b="1" dirty="0">
              <a:solidFill>
                <a:schemeClr val="bg1"/>
              </a:solidFill>
              <a:latin typeface="Monotype Corsiva" pitchFamily="66" charset="0"/>
            </a:endParaRPr>
          </a:p>
        </p:txBody>
      </p:sp>
      <p:pic>
        <p:nvPicPr>
          <p:cNvPr id="5" name="Рисунок 4" descr="17-0 (1).png"/>
          <p:cNvPicPr>
            <a:picLocks noChangeAspect="1"/>
          </p:cNvPicPr>
          <p:nvPr/>
        </p:nvPicPr>
        <p:blipFill>
          <a:blip r:embed="rId4" cstate="print"/>
          <a:stretch>
            <a:fillRect/>
          </a:stretch>
        </p:blipFill>
        <p:spPr>
          <a:xfrm>
            <a:off x="0" y="0"/>
            <a:ext cx="9144000" cy="4941168"/>
          </a:xfrm>
          <a:prstGeom prst="rect">
            <a:avLst/>
          </a:prstGeom>
          <a:effectLst>
            <a:softEdge rad="127000"/>
          </a:effectLst>
        </p:spPr>
      </p:pic>
    </p:spTree>
  </p:cSld>
  <p:clrMapOvr>
    <a:masterClrMapping/>
  </p:clrMapOvr>
  <p:transition>
    <p:sndAc>
      <p:stSnd>
        <p:snd r:embed="rId2" name="3.гобой утка.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цена-вектора-с-красными-занавесами-43881880.jpg"/>
          <p:cNvPicPr>
            <a:picLocks noChangeAspect="1"/>
          </p:cNvPicPr>
          <p:nvPr/>
        </p:nvPicPr>
        <p:blipFill>
          <a:blip r:embed="rId3" cstate="print"/>
          <a:stretch>
            <a:fillRect/>
          </a:stretch>
        </p:blipFill>
        <p:spPr>
          <a:xfrm>
            <a:off x="7144" y="0"/>
            <a:ext cx="9136856" cy="6863366"/>
          </a:xfrm>
          <a:prstGeom prst="rect">
            <a:avLst/>
          </a:prstGeom>
        </p:spPr>
      </p:pic>
      <p:sp>
        <p:nvSpPr>
          <p:cNvPr id="3" name="Прямоугольник 2"/>
          <p:cNvSpPr/>
          <p:nvPr/>
        </p:nvSpPr>
        <p:spPr>
          <a:xfrm>
            <a:off x="5220072" y="1556792"/>
            <a:ext cx="3923928" cy="4401205"/>
          </a:xfrm>
          <a:prstGeom prst="rect">
            <a:avLst/>
          </a:prstGeom>
        </p:spPr>
        <p:txBody>
          <a:bodyPr wrap="square">
            <a:spAutoFit/>
          </a:bodyPr>
          <a:lstStyle/>
          <a:p>
            <a:pPr algn="ctr"/>
            <a:r>
              <a:rPr lang="ru-RU" sz="2000" b="1" dirty="0" smtClean="0">
                <a:solidFill>
                  <a:schemeClr val="bg1"/>
                </a:solidFill>
                <a:latin typeface="Monotype Corsiva" pitchFamily="66" charset="0"/>
              </a:rPr>
              <a:t>Вдруг какой-то шорох заставил </a:t>
            </a:r>
          </a:p>
          <a:p>
            <a:pPr algn="ctr"/>
            <a:r>
              <a:rPr lang="ru-RU" sz="2000" b="1" dirty="0" smtClean="0">
                <a:solidFill>
                  <a:schemeClr val="bg1"/>
                </a:solidFill>
                <a:latin typeface="Monotype Corsiva" pitchFamily="66" charset="0"/>
              </a:rPr>
              <a:t>Петю насторожиться. </a:t>
            </a:r>
          </a:p>
          <a:p>
            <a:pPr algn="ctr"/>
            <a:r>
              <a:rPr lang="ru-RU" sz="2000" b="1" dirty="0" smtClean="0">
                <a:solidFill>
                  <a:schemeClr val="bg1"/>
                </a:solidFill>
                <a:latin typeface="Monotype Corsiva" pitchFamily="66" charset="0"/>
              </a:rPr>
              <a:t>Он увидел, что неук луже по траве тихонько пробирается Кошка. </a:t>
            </a:r>
          </a:p>
          <a:p>
            <a:pPr algn="ctr"/>
            <a:r>
              <a:rPr lang="ru-RU" sz="2000" b="1" dirty="0" smtClean="0">
                <a:solidFill>
                  <a:schemeClr val="bg1"/>
                </a:solidFill>
                <a:latin typeface="Monotype Corsiva" pitchFamily="66" charset="0"/>
              </a:rPr>
              <a:t>У неё были коварные намерения относительно Птички, которая, споря с Уткой, не замечала опасности. Мальчик, вскрикнув, «Берегись», спас Птичку, так как она мгновенно взлетела на дерево, возле которого Кошка ещё немного </a:t>
            </a:r>
          </a:p>
          <a:p>
            <a:pPr algn="ctr"/>
            <a:r>
              <a:rPr lang="ru-RU" sz="2000" b="1" dirty="0" smtClean="0">
                <a:solidFill>
                  <a:schemeClr val="bg1"/>
                </a:solidFill>
                <a:latin typeface="Monotype Corsiva" pitchFamily="66" charset="0"/>
              </a:rPr>
              <a:t>походила в раздумьях, </a:t>
            </a:r>
          </a:p>
          <a:p>
            <a:pPr algn="ctr"/>
            <a:r>
              <a:rPr lang="ru-RU" sz="2000" b="1" dirty="0" smtClean="0">
                <a:solidFill>
                  <a:schemeClr val="bg1"/>
                </a:solidFill>
                <a:latin typeface="Monotype Corsiva" pitchFamily="66" charset="0"/>
              </a:rPr>
              <a:t>но вскоре поняла, что </a:t>
            </a:r>
          </a:p>
          <a:p>
            <a:pPr algn="ctr"/>
            <a:r>
              <a:rPr lang="ru-RU" sz="2000" b="1" dirty="0" smtClean="0">
                <a:solidFill>
                  <a:schemeClr val="bg1"/>
                </a:solidFill>
                <a:latin typeface="Monotype Corsiva" pitchFamily="66" charset="0"/>
              </a:rPr>
              <a:t>осталась ни с чем.</a:t>
            </a:r>
            <a:endParaRPr lang="ru-RU" sz="2000" b="1" dirty="0">
              <a:solidFill>
                <a:schemeClr val="bg1"/>
              </a:solidFill>
              <a:latin typeface="Monotype Corsiva" pitchFamily="66" charset="0"/>
            </a:endParaRPr>
          </a:p>
        </p:txBody>
      </p:sp>
      <p:pic>
        <p:nvPicPr>
          <p:cNvPr id="4" name="Рисунок 3" descr="img_user_file_59108c99ce748_8.jpg"/>
          <p:cNvPicPr>
            <a:picLocks noChangeAspect="1"/>
          </p:cNvPicPr>
          <p:nvPr/>
        </p:nvPicPr>
        <p:blipFill>
          <a:blip r:embed="rId4" cstate="print"/>
          <a:stretch>
            <a:fillRect/>
          </a:stretch>
        </p:blipFill>
        <p:spPr>
          <a:xfrm>
            <a:off x="107504" y="0"/>
            <a:ext cx="5184576" cy="6858000"/>
          </a:xfrm>
          <a:prstGeom prst="rect">
            <a:avLst/>
          </a:prstGeom>
          <a:effectLst>
            <a:softEdge rad="127000"/>
          </a:effectLst>
        </p:spPr>
      </p:pic>
    </p:spTree>
  </p:cSld>
  <p:clrMapOvr>
    <a:masterClrMapping/>
  </p:clrMapOvr>
  <p:transition>
    <p:sndAc>
      <p:stSnd>
        <p:snd r:embed="rId2" name="4.кларнет кошка.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цена-вектора-с-красными-занавесами-43881880.jpg"/>
          <p:cNvPicPr>
            <a:picLocks noChangeAspect="1"/>
          </p:cNvPicPr>
          <p:nvPr/>
        </p:nvPicPr>
        <p:blipFill>
          <a:blip r:embed="rId3" cstate="print"/>
          <a:stretch>
            <a:fillRect/>
          </a:stretch>
        </p:blipFill>
        <p:spPr>
          <a:xfrm>
            <a:off x="7144" y="-5366"/>
            <a:ext cx="9136856" cy="6863366"/>
          </a:xfrm>
          <a:prstGeom prst="rect">
            <a:avLst/>
          </a:prstGeom>
        </p:spPr>
      </p:pic>
      <p:sp>
        <p:nvSpPr>
          <p:cNvPr id="3" name="Прямоугольник 2"/>
          <p:cNvSpPr/>
          <p:nvPr/>
        </p:nvSpPr>
        <p:spPr>
          <a:xfrm>
            <a:off x="179512" y="5301208"/>
            <a:ext cx="8750776" cy="1323439"/>
          </a:xfrm>
          <a:prstGeom prst="rect">
            <a:avLst/>
          </a:prstGeom>
        </p:spPr>
        <p:txBody>
          <a:bodyPr wrap="square">
            <a:spAutoFit/>
          </a:bodyPr>
          <a:lstStyle/>
          <a:p>
            <a:pPr algn="ctr"/>
            <a:r>
              <a:rPr lang="ru-RU" sz="2000" b="1" dirty="0" smtClean="0">
                <a:solidFill>
                  <a:schemeClr val="bg1"/>
                </a:solidFill>
                <a:latin typeface="Monotype Corsiva" pitchFamily="66" charset="0"/>
              </a:rPr>
              <a:t>Вскоре на лужайку пришёл дедушка Пети. Он рассердился на мальчика за то, что тот вышел за калитку, ведь в здешних опасных местах водится страшный Волк. Петя в ответ на беспокойство дедушки заявил, что пионеры Волков не бояться, однако послушно пошёл домой. </a:t>
            </a:r>
            <a:endParaRPr lang="ru-RU" sz="2000" b="1" dirty="0">
              <a:solidFill>
                <a:schemeClr val="bg1"/>
              </a:solidFill>
              <a:latin typeface="Monotype Corsiva" pitchFamily="66" charset="0"/>
            </a:endParaRPr>
          </a:p>
        </p:txBody>
      </p:sp>
      <p:pic>
        <p:nvPicPr>
          <p:cNvPr id="4" name="Рисунок 3" descr="unnamed (1).jpg"/>
          <p:cNvPicPr>
            <a:picLocks noChangeAspect="1"/>
          </p:cNvPicPr>
          <p:nvPr/>
        </p:nvPicPr>
        <p:blipFill>
          <a:blip r:embed="rId4" cstate="print"/>
          <a:stretch>
            <a:fillRect/>
          </a:stretch>
        </p:blipFill>
        <p:spPr>
          <a:xfrm>
            <a:off x="467544" y="0"/>
            <a:ext cx="8280920" cy="5373216"/>
          </a:xfrm>
          <a:prstGeom prst="rect">
            <a:avLst/>
          </a:prstGeom>
          <a:effectLst>
            <a:softEdge rad="127000"/>
          </a:effectLst>
        </p:spPr>
      </p:pic>
    </p:spTree>
  </p:cSld>
  <p:clrMapOvr>
    <a:masterClrMapping/>
  </p:clrMapOvr>
  <p:transition>
    <p:sndAc>
      <p:stSnd>
        <p:snd r:embed="rId2" name="5.фагот дедушка.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цена-вектора-с-красными-занавесами-43881880.jpg"/>
          <p:cNvPicPr>
            <a:picLocks noChangeAspect="1"/>
          </p:cNvPicPr>
          <p:nvPr/>
        </p:nvPicPr>
        <p:blipFill>
          <a:blip r:embed="rId3" cstate="print"/>
          <a:stretch>
            <a:fillRect/>
          </a:stretch>
        </p:blipFill>
        <p:spPr>
          <a:xfrm>
            <a:off x="0" y="-5366"/>
            <a:ext cx="9136856" cy="6863366"/>
          </a:xfrm>
          <a:prstGeom prst="rect">
            <a:avLst/>
          </a:prstGeom>
        </p:spPr>
      </p:pic>
      <p:pic>
        <p:nvPicPr>
          <p:cNvPr id="3" name="Рисунок 2" descr="images (3).jpg"/>
          <p:cNvPicPr>
            <a:picLocks noChangeAspect="1"/>
          </p:cNvPicPr>
          <p:nvPr/>
        </p:nvPicPr>
        <p:blipFill>
          <a:blip r:embed="rId4" cstate="print"/>
          <a:stretch>
            <a:fillRect/>
          </a:stretch>
        </p:blipFill>
        <p:spPr>
          <a:xfrm>
            <a:off x="1331639" y="0"/>
            <a:ext cx="6062511" cy="5085184"/>
          </a:xfrm>
          <a:prstGeom prst="rect">
            <a:avLst/>
          </a:prstGeom>
          <a:effectLst>
            <a:softEdge rad="127000"/>
          </a:effectLst>
        </p:spPr>
      </p:pic>
      <p:sp>
        <p:nvSpPr>
          <p:cNvPr id="4" name="Прямоугольник 3"/>
          <p:cNvSpPr/>
          <p:nvPr/>
        </p:nvSpPr>
        <p:spPr>
          <a:xfrm>
            <a:off x="323528" y="4941168"/>
            <a:ext cx="8715436" cy="2185214"/>
          </a:xfrm>
          <a:prstGeom prst="rect">
            <a:avLst/>
          </a:prstGeom>
        </p:spPr>
        <p:txBody>
          <a:bodyPr wrap="square">
            <a:spAutoFit/>
          </a:bodyPr>
          <a:lstStyle/>
          <a:p>
            <a:pPr algn="ctr"/>
            <a:r>
              <a:rPr lang="ru-RU" sz="2000" b="1" dirty="0" smtClean="0">
                <a:solidFill>
                  <a:schemeClr val="bg1"/>
                </a:solidFill>
                <a:latin typeface="Monotype Corsiva" pitchFamily="66" charset="0"/>
              </a:rPr>
              <a:t>Тем временем из леса вышел большой серый Волк. Увидев его, Кошка вмиг залезла на дерево. Утка, испуганно закрякав, вылезла из лужи и, переваливаясь, бросилась бежать. Однако Волк естественно оказался проворнее, он быстро нагнал Утку и целиком проглотил её. Далее картина была такова: Кошка сидит на одной ветке, Птичка подальше от неё на другой, а Волк, облизываясь, ходит вокруг дерева.</a:t>
            </a:r>
          </a:p>
          <a:p>
            <a:r>
              <a:rPr lang="ru-RU" dirty="0" smtClean="0"/>
              <a:t/>
            </a:r>
            <a:br>
              <a:rPr lang="ru-RU" dirty="0" smtClean="0"/>
            </a:br>
            <a:endParaRPr lang="ru-RU" dirty="0"/>
          </a:p>
        </p:txBody>
      </p:sp>
    </p:spTree>
  </p:cSld>
  <p:clrMapOvr>
    <a:masterClrMapping/>
  </p:clrMapOvr>
  <p:transition>
    <p:sndAc>
      <p:stSnd>
        <p:snd r:embed="rId2" name="6.валторна волк.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сцена-вектора-с-красными-занавесами-43881880.jpg"/>
          <p:cNvPicPr>
            <a:picLocks noChangeAspect="1"/>
          </p:cNvPicPr>
          <p:nvPr/>
        </p:nvPicPr>
        <p:blipFill>
          <a:blip r:embed="rId2" cstate="print"/>
          <a:stretch>
            <a:fillRect/>
          </a:stretch>
        </p:blipFill>
        <p:spPr>
          <a:xfrm>
            <a:off x="0" y="-5366"/>
            <a:ext cx="9136856" cy="6863366"/>
          </a:xfrm>
          <a:prstGeom prst="rect">
            <a:avLst/>
          </a:prstGeom>
        </p:spPr>
      </p:pic>
      <p:sp>
        <p:nvSpPr>
          <p:cNvPr id="3" name="Прямоугольник 2"/>
          <p:cNvSpPr/>
          <p:nvPr/>
        </p:nvSpPr>
        <p:spPr>
          <a:xfrm>
            <a:off x="0" y="4149080"/>
            <a:ext cx="9144000" cy="2554545"/>
          </a:xfrm>
          <a:prstGeom prst="rect">
            <a:avLst/>
          </a:prstGeom>
        </p:spPr>
        <p:txBody>
          <a:bodyPr wrap="square">
            <a:spAutoFit/>
          </a:bodyPr>
          <a:lstStyle/>
          <a:p>
            <a:pPr algn="ctr"/>
            <a:r>
              <a:rPr lang="ru-RU" sz="2000" b="1" dirty="0" smtClean="0">
                <a:solidFill>
                  <a:schemeClr val="bg1"/>
                </a:solidFill>
                <a:latin typeface="Monotype Corsiva" pitchFamily="66" charset="0"/>
              </a:rPr>
              <a:t>Петя, увидев эту сцену, тихонько подошёл к забору, вдоль которого раскинулась одна из веток дерева и, ухватившись за неё, с ловкостью залез на ствол. Затем мальчик попросил Птичку, чтобы она осторожно покружилась вокруг морды Волка и тем самым отвлекла его. Проворно летая над головой Волка, Птичка стала сильно раздражать и злить его, а Петя в это время сделал из верёвки петлю, набросил на хвост зверя и затянул её. </a:t>
            </a:r>
            <a:br>
              <a:rPr lang="ru-RU" sz="2000" b="1" dirty="0" smtClean="0">
                <a:solidFill>
                  <a:schemeClr val="bg1"/>
                </a:solidFill>
                <a:latin typeface="Monotype Corsiva" pitchFamily="66" charset="0"/>
              </a:rPr>
            </a:br>
            <a:r>
              <a:rPr lang="ru-RU" sz="2000" b="1" dirty="0" smtClean="0">
                <a:solidFill>
                  <a:schemeClr val="bg1"/>
                </a:solidFill>
                <a:latin typeface="Monotype Corsiva" pitchFamily="66" charset="0"/>
              </a:rPr>
              <a:t>Волк почувствовав, что его поймали, стал яростно вырываться. </a:t>
            </a:r>
          </a:p>
          <a:p>
            <a:pPr algn="ctr"/>
            <a:r>
              <a:rPr lang="ru-RU" sz="2000" b="1" dirty="0" smtClean="0">
                <a:solidFill>
                  <a:schemeClr val="bg1"/>
                </a:solidFill>
                <a:latin typeface="Monotype Corsiva" pitchFamily="66" charset="0"/>
              </a:rPr>
              <a:t>Мальчик предусмотрительно привязал верёвку к дереву, а Волк, в бешенстве прыгая, ещё туже затягивал петлю, которая была у него на хвосте.</a:t>
            </a:r>
            <a:endParaRPr lang="ru-RU" sz="2000" b="1" dirty="0">
              <a:solidFill>
                <a:schemeClr val="bg1"/>
              </a:solidFill>
              <a:latin typeface="Monotype Corsiva" pitchFamily="66" charset="0"/>
            </a:endParaRPr>
          </a:p>
        </p:txBody>
      </p:sp>
      <p:pic>
        <p:nvPicPr>
          <p:cNvPr id="4" name="Рисунок 3" descr="172.jpg"/>
          <p:cNvPicPr>
            <a:picLocks noChangeAspect="1"/>
          </p:cNvPicPr>
          <p:nvPr/>
        </p:nvPicPr>
        <p:blipFill>
          <a:blip r:embed="rId3" cstate="print"/>
          <a:stretch>
            <a:fillRect/>
          </a:stretch>
        </p:blipFill>
        <p:spPr>
          <a:xfrm>
            <a:off x="107504" y="0"/>
            <a:ext cx="8856984" cy="4359570"/>
          </a:xfrm>
          <a:prstGeom prst="rect">
            <a:avLst/>
          </a:prstGeom>
          <a:effectLst>
            <a:softEdge rad="1270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TotalTime>
  <Words>566</Words>
  <Application>Microsoft Office PowerPoint</Application>
  <PresentationFormat>Экран (4:3)</PresentationFormat>
  <Paragraphs>60</Paragraphs>
  <Slides>13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Детсад</dc:creator>
  <cp:lastModifiedBy>Admin</cp:lastModifiedBy>
  <cp:revision>29</cp:revision>
  <dcterms:created xsi:type="dcterms:W3CDTF">2020-05-15T07:23:04Z</dcterms:created>
  <dcterms:modified xsi:type="dcterms:W3CDTF">2025-01-31T10:13:32Z</dcterms:modified>
</cp:coreProperties>
</file>